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257" r:id="rId2"/>
    <p:sldId id="311" r:id="rId3"/>
    <p:sldId id="316" r:id="rId4"/>
    <p:sldId id="317" r:id="rId5"/>
    <p:sldId id="318" r:id="rId6"/>
    <p:sldId id="319" r:id="rId7"/>
    <p:sldId id="259" r:id="rId8"/>
    <p:sldId id="321" r:id="rId9"/>
    <p:sldId id="324" r:id="rId10"/>
    <p:sldId id="302" r:id="rId11"/>
    <p:sldId id="297" r:id="rId12"/>
    <p:sldId id="298" r:id="rId13"/>
    <p:sldId id="323" r:id="rId14"/>
    <p:sldId id="325" r:id="rId15"/>
  </p:sldIdLst>
  <p:sldSz cx="12192000" cy="6858000"/>
  <p:notesSz cx="6858000" cy="9144000"/>
  <p:embeddedFontLst>
    <p:embeddedFont>
      <p:font typeface="Garet Book" pitchFamily="50" charset="0"/>
      <p:regular r:id="rId17"/>
    </p:embeddedFont>
    <p:embeddedFont>
      <p:font typeface="Garet Heavy" pitchFamily="50" charset="0"/>
      <p:bold r:id="rId18"/>
    </p:embeddedFont>
    <p:embeddedFont>
      <p:font typeface="Malibu Sunday Serif" pitchFamily="2" charset="0"/>
      <p:regular r:id="rId19"/>
    </p:embeddedFont>
    <p:embeddedFont>
      <p:font typeface="Pirata One" panose="020B0604020202020204" charset="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FF0048"/>
    <a:srgbClr val="D5D3CA"/>
    <a:srgbClr val="140D2D"/>
    <a:srgbClr val="24174F"/>
    <a:srgbClr val="301F6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06" autoAdjust="0"/>
    <p:restoredTop sz="94719"/>
  </p:normalViewPr>
  <p:slideViewPr>
    <p:cSldViewPr snapToGrid="0">
      <p:cViewPr varScale="1">
        <p:scale>
          <a:sx n="74" d="100"/>
          <a:sy n="74" d="100"/>
        </p:scale>
        <p:origin x="124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Data Split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Data Split</c:v>
                </c:pt>
              </c:strCache>
            </c:strRef>
          </c:tx>
          <c:explosion val="1"/>
          <c:dPt>
            <c:idx val="0"/>
            <c:bubble3D val="0"/>
            <c:explosion val="0"/>
            <c:spPr>
              <a:gradFill rotWithShape="1">
                <a:gsLst>
                  <a:gs pos="0">
                    <a:schemeClr val="accent1">
                      <a:tint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3-3B68-4C91-A86B-14651DA256BD}"/>
              </c:ext>
            </c:extLst>
          </c:dPt>
          <c:dPt>
            <c:idx val="1"/>
            <c:bubble3D val="0"/>
            <c:explosion val="0"/>
            <c:spPr>
              <a:gradFill rotWithShape="1">
                <a:gsLst>
                  <a:gs pos="0">
                    <a:schemeClr val="accent1">
                      <a:tint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tint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tint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1-3B68-4C91-A86B-14651DA256BD}"/>
              </c:ext>
            </c:extLst>
          </c:dPt>
          <c:dPt>
            <c:idx val="2"/>
            <c:bubble3D val="0"/>
            <c:explosion val="0"/>
            <c:spPr>
              <a:gradFill rotWithShape="1">
                <a:gsLst>
                  <a:gs pos="0">
                    <a:schemeClr val="accent1">
                      <a:shade val="86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86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86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2-3B68-4C91-A86B-14651DA256BD}"/>
              </c:ext>
            </c:extLst>
          </c:dPt>
          <c:dPt>
            <c:idx val="3"/>
            <c:bubble3D val="0"/>
            <c:spPr>
              <a:gradFill rotWithShape="1">
                <a:gsLst>
                  <a:gs pos="0">
                    <a:schemeClr val="accent1">
                      <a:shade val="58000"/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hade val="58000"/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shade val="58000"/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>
                <a:noFill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p3d/>
            </c:spPr>
            <c:extLst>
              <c:ext xmlns:c16="http://schemas.microsoft.com/office/drawing/2014/chart" uri="{C3380CC4-5D6E-409C-BE32-E72D297353CC}">
                <c16:uniqueId val="{00000007-A967-40F6-ADB9-E5D9BDD6A109}"/>
              </c:ext>
            </c:extLst>
          </c:dPt>
          <c:dLbls>
            <c:dLbl>
              <c:idx val="0"/>
              <c:tx>
                <c:rich>
                  <a:bodyPr/>
                  <a:lstStyle/>
                  <a:p>
                    <a:fld id="{895E7A49-1AC0-4DFE-8A33-684B8FD652F6}" type="PERCENTAGE">
                      <a:rPr lang="en-US" sz="1400">
                        <a:latin typeface="Garet Book" pitchFamily="50" charset="0"/>
                      </a:rPr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3B68-4C91-A86B-14651DA256BD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lIns="38100" tIns="19050" rIns="38100" bIns="19050" anchor="ctr" anchorCtr="1">
                    <a:spAutoFit/>
                  </a:bodyPr>
                  <a:lstStyle/>
                  <a:p>
                    <a:pPr>
                      <a:defRPr sz="1200" b="0" i="0" u="none" strike="noStrike" kern="1200" baseline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ea typeface="+mn-ea"/>
                        <a:cs typeface="+mn-cs"/>
                      </a:defRPr>
                    </a:pPr>
                    <a:fld id="{E9231A1C-25AB-4883-A45A-3B5CAB52EFA0}" type="PERCENTAGE">
                      <a:rPr lang="en-US" sz="1400">
                        <a:latin typeface="Garet Book" pitchFamily="50" charset="0"/>
                      </a:rPr>
                      <a:pPr>
                        <a:defRPr sz="1200"/>
                      </a:pPr>
                      <a:t>[PERCENTAGE]</a:t>
                    </a:fld>
                    <a:endParaRPr lang="en-US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3B68-4C91-A86B-14651DA256BD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104A37FE-F911-4231-8E51-10A466E375D2}" type="PERCENTAGE">
                      <a:rPr lang="en-US" sz="1400">
                        <a:latin typeface="Garet Book" pitchFamily="50" charset="0"/>
                      </a:rPr>
                      <a:pPr/>
                      <a:t>[PERCENTAGE]</a:t>
                    </a:fld>
                    <a:endParaRPr lang="en-US"/>
                  </a:p>
                </c:rich>
              </c:tx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3B68-4C91-A86B-14651DA256BD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3"/>
                <c:pt idx="0">
                  <c:v>Training</c:v>
                </c:pt>
                <c:pt idx="1">
                  <c:v>Validation</c:v>
                </c:pt>
                <c:pt idx="2">
                  <c:v>Testing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15</c:v>
                </c:pt>
                <c:pt idx="2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B68-4C91-A86B-14651DA256BD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egendEntry>
        <c:idx val="3"/>
        <c:delete val="1"/>
      </c:legendEntry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aret Book" pitchFamily="50" charset="0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1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8D47E3-D649-5A47-84A8-2060D12FC905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4CF4C8-68F5-1246-A187-C3368602287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0503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CF4C8-68F5-1246-A187-C3368602287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502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497E7F-5305-E0C9-06DD-4064F24A5D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0B0B555-038D-5D4C-7431-6812ED22F9E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14D743F-AD33-55D3-AC25-5B1E1D1381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C57919-4A92-7278-8F9D-0F8E065165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CF4C8-68F5-1246-A187-C3368602287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2331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C2997A-97B6-C292-0431-ABD255E80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81E710A-3EB6-B82E-FE9B-2D98677503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6725181-0F34-93E8-6457-E0533A79CA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EB5E0A-4437-D5F9-0D0F-7F5E6FD3A9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4CF4C8-68F5-1246-A187-C3368602287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1430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tree, outdoor, snow, forest&#10;&#10;Description automatically generated">
            <a:extLst>
              <a:ext uri="{FF2B5EF4-FFF2-40B4-BE49-F238E27FC236}">
                <a16:creationId xmlns:a16="http://schemas.microsoft.com/office/drawing/2014/main" id="{F06AFF42-ED99-04A5-34B8-66318E769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A34DB52-2916-930C-E45C-4B1CBA505B9C}"/>
              </a:ext>
            </a:extLst>
          </p:cNvPr>
          <p:cNvSpPr/>
          <p:nvPr userDrawn="1"/>
        </p:nvSpPr>
        <p:spPr>
          <a:xfrm>
            <a:off x="-1" y="0"/>
            <a:ext cx="12191999" cy="6857999"/>
          </a:xfrm>
          <a:prstGeom prst="rect">
            <a:avLst/>
          </a:prstGeom>
          <a:gradFill>
            <a:gsLst>
              <a:gs pos="19000">
                <a:srgbClr val="140D2D">
                  <a:alpha val="70954"/>
                </a:srgbClr>
              </a:gs>
              <a:gs pos="67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5ED949-2C3A-2BA6-E000-473196B331C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63880" y="2551837"/>
            <a:ext cx="11064240" cy="1754326"/>
          </a:xfrm>
        </p:spPr>
        <p:txBody>
          <a:bodyPr anchor="b">
            <a:spAutoFit/>
          </a:bodyPr>
          <a:lstStyle>
            <a:lvl1pPr marL="0" indent="0" algn="ctr">
              <a:buFont typeface="Arial" panose="020B0604020202020204" pitchFamily="34" charset="0"/>
              <a:buNone/>
              <a:defRPr sz="12000">
                <a:solidFill>
                  <a:srgbClr val="FF0048"/>
                </a:solidFill>
                <a:effectLst>
                  <a:outerShdw blurRad="127000" dir="5400000" algn="ctr" rotWithShape="0">
                    <a:srgbClr val="FF0048">
                      <a:alpha val="80000"/>
                    </a:srgbClr>
                  </a:outerShdw>
                </a:effectLst>
                <a:latin typeface="Pirata One" pitchFamily="2" charset="77"/>
              </a:defRPr>
            </a:lvl1pPr>
          </a:lstStyle>
          <a:p>
            <a:r>
              <a:rPr lang="en-GB" dirty="0"/>
              <a:t>who is the killer?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D29A8C-1F10-0B35-E72F-B06F29145DC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5714302"/>
            <a:ext cx="2746248" cy="424732"/>
          </a:xfrm>
        </p:spPr>
        <p:txBody>
          <a:bodyPr wrap="square">
            <a:spAutoFit/>
          </a:bodyPr>
          <a:lstStyle>
            <a:lvl1pPr marL="0" indent="0" algn="l">
              <a:buNone/>
              <a:defRPr sz="2400">
                <a:latin typeface="Pirata One" pitchFamily="2" charset="7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Wednesday Addams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9359D7C-A236-95CC-7EF6-BC491140C7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63880" y="1160313"/>
            <a:ext cx="11064240" cy="1754326"/>
          </a:xfrm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ctr">
              <a:buNone/>
              <a:defRPr lang="en-GB" sz="12000" smtClean="0">
                <a:solidFill>
                  <a:srgbClr val="FF0048">
                    <a:alpha val="40000"/>
                  </a:srgbClr>
                </a:solidFill>
                <a:latin typeface="Pirata One" pitchFamily="2" charset="77"/>
                <a:ea typeface="+mj-ea"/>
                <a:cs typeface="+mj-cs"/>
              </a:defRPr>
            </a:lvl1pPr>
            <a:lvl2pPr>
              <a:defRPr lang="en-GB" smtClean="0"/>
            </a:lvl2pPr>
            <a:lvl3pPr>
              <a:defRPr lang="en-GB" smtClean="0"/>
            </a:lvl3pPr>
            <a:lvl4pPr>
              <a:defRPr lang="en-GB" smtClean="0"/>
            </a:lvl4pPr>
            <a:lvl5pPr>
              <a:defRPr lang="en-GB"/>
            </a:lvl5pPr>
          </a:lstStyle>
          <a:p>
            <a:pPr marL="228600" lvl="0" indent="-228600" algn="ctr">
              <a:spcBef>
                <a:spcPct val="0"/>
              </a:spcBef>
            </a:pPr>
            <a:r>
              <a:rPr lang="en-GB" dirty="0"/>
              <a:t>who is the killer?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7F8A7AB-5EEA-2E97-06BE-D9D9015A01E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63880" y="3943361"/>
            <a:ext cx="11064240" cy="1754326"/>
          </a:xfrm>
        </p:spPr>
        <p:txBody>
          <a:bodyPr vert="horz" wrap="square" lIns="91440" tIns="45720" rIns="91440" bIns="45720" rtlCol="0" anchor="b">
            <a:spAutoFit/>
          </a:bodyPr>
          <a:lstStyle>
            <a:lvl1pPr marL="0" indent="0" algn="ctr">
              <a:buNone/>
              <a:defRPr lang="en-GB" sz="12000" smtClean="0">
                <a:solidFill>
                  <a:srgbClr val="FF0048">
                    <a:alpha val="40000"/>
                  </a:srgbClr>
                </a:solidFill>
                <a:latin typeface="Pirata One" pitchFamily="2" charset="77"/>
                <a:ea typeface="+mj-ea"/>
                <a:cs typeface="+mj-cs"/>
              </a:defRPr>
            </a:lvl1pPr>
            <a:lvl2pPr>
              <a:defRPr lang="en-GB" smtClean="0"/>
            </a:lvl2pPr>
            <a:lvl3pPr>
              <a:defRPr lang="en-GB" smtClean="0"/>
            </a:lvl3pPr>
            <a:lvl4pPr>
              <a:defRPr lang="en-GB" smtClean="0"/>
            </a:lvl4pPr>
            <a:lvl5pPr>
              <a:defRPr lang="en-GB"/>
            </a:lvl5pPr>
          </a:lstStyle>
          <a:p>
            <a:pPr marL="228600" lvl="0" indent="-228600" algn="ctr">
              <a:spcBef>
                <a:spcPct val="0"/>
              </a:spcBef>
            </a:pPr>
            <a:r>
              <a:rPr lang="en-GB" dirty="0"/>
              <a:t>who is the killer?</a:t>
            </a:r>
          </a:p>
        </p:txBody>
      </p:sp>
    </p:spTree>
    <p:extLst>
      <p:ext uri="{BB962C8B-B14F-4D97-AF65-F5344CB8AC3E}">
        <p14:creationId xmlns:p14="http://schemas.microsoft.com/office/powerpoint/2010/main" val="26862589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24073-0387-95B2-FB5B-EFDC82B88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786E2C-E02A-789B-2C1D-FA55E97F6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C183AE-B560-669E-EAEE-DFAFD25C4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7E8FDF-F0ED-881D-CA65-621DFF530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4C0BF7-6DE6-EB57-47B9-49F612BF7D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375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719DF1B-0E53-4D57-3B0E-B4FB149F6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4CCB04-FB31-B307-21A6-6CF610C2A4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12F53-1BAD-CFB1-3328-0060D7EE0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8DB5E-D2FE-9B7B-1C0B-D0D8F036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8DD888-D134-0659-A6A1-1B36902DD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9453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0:30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6CED239-1E2E-4A44-9B89-0F1541212868}"/>
              </a:ext>
            </a:extLst>
          </p:cNvPr>
          <p:cNvSpPr/>
          <p:nvPr userDrawn="1"/>
        </p:nvSpPr>
        <p:spPr>
          <a:xfrm>
            <a:off x="0" y="1"/>
            <a:ext cx="8128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7775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5C2880E-7544-0D9E-2F9F-6DB353F1FD8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2554051-9371-F125-27DA-22EACE19B955}"/>
              </a:ext>
            </a:extLst>
          </p:cNvPr>
          <p:cNvSpPr/>
          <p:nvPr userDrawn="1"/>
        </p:nvSpPr>
        <p:spPr>
          <a:xfrm>
            <a:off x="1" y="0"/>
            <a:ext cx="12191999" cy="6858000"/>
          </a:xfrm>
          <a:prstGeom prst="rect">
            <a:avLst/>
          </a:prstGeom>
          <a:gradFill>
            <a:gsLst>
              <a:gs pos="19000">
                <a:srgbClr val="140D2D">
                  <a:alpha val="15358"/>
                </a:srgbClr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8CF5B6-2082-EDF9-6B58-3F5F55D7934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8" y="514497"/>
            <a:ext cx="10515600" cy="1311128"/>
          </a:xfrm>
        </p:spPr>
        <p:txBody>
          <a:bodyPr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GB" sz="8800" kern="1200" dirty="0">
                <a:solidFill>
                  <a:srgbClr val="FF0048"/>
                </a:solidFill>
                <a:effectLst>
                  <a:outerShdw blurRad="127000" dir="5400000" algn="ctr" rotWithShape="0">
                    <a:srgbClr val="FF0048">
                      <a:alpha val="80000"/>
                    </a:srgbClr>
                  </a:outerShdw>
                </a:effectLst>
                <a:latin typeface="Pirata One" pitchFamily="2" charset="77"/>
                <a:ea typeface="+mj-ea"/>
                <a:cs typeface="+mj-cs"/>
              </a:defRPr>
            </a:lvl1pPr>
          </a:lstStyle>
          <a:p>
            <a:r>
              <a:rPr lang="en-GB" dirty="0"/>
              <a:t>The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3B94C-D777-C04C-FE99-B773F3FC1E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936766"/>
            <a:ext cx="10515600" cy="4351338"/>
          </a:xfrm>
        </p:spPr>
        <p:txBody>
          <a:bodyPr>
            <a:normAutofit/>
          </a:bodyPr>
          <a:lstStyle>
            <a:lvl1pPr>
              <a:defRPr sz="3600">
                <a:solidFill>
                  <a:srgbClr val="D5D3CA"/>
                </a:solidFill>
                <a:latin typeface="Pirata One" pitchFamily="2" charset="77"/>
              </a:defRPr>
            </a:lvl1pPr>
            <a:lvl2pPr>
              <a:defRPr sz="3200">
                <a:solidFill>
                  <a:srgbClr val="D5D3CA"/>
                </a:solidFill>
                <a:latin typeface="Pirata One" pitchFamily="2" charset="77"/>
              </a:defRPr>
            </a:lvl2pPr>
            <a:lvl3pPr>
              <a:defRPr sz="2800">
                <a:solidFill>
                  <a:srgbClr val="D5D3CA"/>
                </a:solidFill>
                <a:latin typeface="Pirata One" pitchFamily="2" charset="77"/>
              </a:defRPr>
            </a:lvl3pPr>
            <a:lvl4pPr>
              <a:defRPr sz="2400">
                <a:solidFill>
                  <a:srgbClr val="D5D3CA"/>
                </a:solidFill>
                <a:latin typeface="Pirata One" pitchFamily="2" charset="77"/>
              </a:defRPr>
            </a:lvl4pPr>
            <a:lvl5pPr>
              <a:defRPr sz="2400">
                <a:solidFill>
                  <a:srgbClr val="D5D3CA"/>
                </a:solidFill>
                <a:latin typeface="Pirata One" pitchFamily="2" charset="77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89046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977BB-7A3E-273C-D0D9-EDF64EC7E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CF30AB-94FD-1917-B3BB-4562CC7BD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B44DEB-AE94-0962-FC0B-5E73B5C1C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FE1E44-CC18-4FD4-AE23-71D1C438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5E75F7-BB27-36EB-6065-D0F0BF243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241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BD6F911-FDF6-F7C3-1811-AE2A21E8587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82B917D3-E839-7D4A-BA2F-ECE678517F6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8" y="514497"/>
            <a:ext cx="10515600" cy="1311128"/>
          </a:xfrm>
        </p:spPr>
        <p:txBody>
          <a:bodyPr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  <a:defRPr lang="en-GB" sz="8800" kern="1200" dirty="0">
                <a:solidFill>
                  <a:schemeClr val="tx1"/>
                </a:solidFill>
                <a:effectLst/>
                <a:latin typeface="Pirata One" pitchFamily="2" charset="77"/>
                <a:ea typeface="+mj-ea"/>
                <a:cs typeface="+mj-cs"/>
              </a:defRPr>
            </a:lvl1pPr>
          </a:lstStyle>
          <a:p>
            <a:r>
              <a:rPr lang="en-GB" dirty="0"/>
              <a:t>The Case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FE771426-6BF4-06F5-50D0-1ED362F60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8" y="1936766"/>
            <a:ext cx="10515600" cy="4351338"/>
          </a:xfrm>
        </p:spPr>
        <p:txBody>
          <a:bodyPr>
            <a:normAutofit/>
          </a:bodyPr>
          <a:lstStyle>
            <a:lvl1pPr>
              <a:defRPr sz="3600">
                <a:solidFill>
                  <a:srgbClr val="D5D3CA"/>
                </a:solidFill>
                <a:latin typeface="Pirata One" pitchFamily="2" charset="77"/>
              </a:defRPr>
            </a:lvl1pPr>
            <a:lvl2pPr>
              <a:defRPr sz="3200">
                <a:solidFill>
                  <a:srgbClr val="D5D3CA"/>
                </a:solidFill>
                <a:latin typeface="Pirata One" pitchFamily="2" charset="77"/>
              </a:defRPr>
            </a:lvl2pPr>
            <a:lvl3pPr>
              <a:defRPr sz="2800">
                <a:solidFill>
                  <a:srgbClr val="D5D3CA"/>
                </a:solidFill>
                <a:latin typeface="Pirata One" pitchFamily="2" charset="77"/>
              </a:defRPr>
            </a:lvl3pPr>
            <a:lvl4pPr>
              <a:defRPr sz="2400">
                <a:solidFill>
                  <a:srgbClr val="D5D3CA"/>
                </a:solidFill>
                <a:latin typeface="Pirata One" pitchFamily="2" charset="77"/>
              </a:defRPr>
            </a:lvl4pPr>
            <a:lvl5pPr>
              <a:defRPr sz="2400">
                <a:solidFill>
                  <a:srgbClr val="D5D3CA"/>
                </a:solidFill>
                <a:latin typeface="Pirata One" pitchFamily="2" charset="77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495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58F1B-3E36-C51D-FB17-5634016F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1FF91B-9812-E86A-5AFA-A431F63DB2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A76BCF0-6437-8FB9-6C24-17D0980CE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A76581-A107-A3DF-FF07-5C0BFC5E49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A8C7A5-47E1-0DC3-72CD-4B8E05E179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E9A732-4F05-5289-982F-FC73B5C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B2785B-40D7-7E38-63CC-A584B5A21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8F14B1-C5F6-CA49-DA6D-6EFF0FC4D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22345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EE207-7B83-89E3-1472-7F094DC98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DF1BA6-0FB9-7B34-4B7C-B8BB8C121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08C7BF-05A4-BCBE-6D2F-339E36679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AFE888-324D-FD2E-841D-F4F57B2D8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34924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0F963B-CB14-8DB9-1F2F-09FA9B33B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F030A1D-5D77-4477-B9A7-DC60B4A05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6ABA3F-B3CB-2FD1-F6C7-BBFEA30E7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95691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FE0E9-C688-9275-218A-05D69FA80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F10F2D-6427-2471-4AB0-297AC49A7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31F20D-005C-3085-B345-24E5BA4284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389E53-B342-F67B-6A63-92F5F66A7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DD0B68-90AC-DD6C-81CE-FA0B7056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9B0E46-3AE6-1113-6BD8-CBA99CED0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959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D3CC6-57E4-C404-F0ED-C9A58232E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C52DDE2-F148-34BA-A032-B2F44F3FA1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5319BB-2572-27AF-9EF4-412A8CAA48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0B2DB-95ED-5766-24D6-227618565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45D74D-9AD0-6E95-E6C1-457F5D47B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913A9C-D64F-C009-5334-D542F2EB4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32575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F59E0C-632D-0A9B-1C9E-74A62A4569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BA191-3C6E-D544-954B-02F5F6887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431755-E656-1D67-BF87-A2AE764CAB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DF0072-C8CA-B44A-98D0-48915B2E085B}" type="datetimeFigureOut">
              <a:rPr lang="en-GB" smtClean="0"/>
              <a:t>15/12/2025</a:t>
            </a:fld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639DE3-2C0B-16F5-6CD0-6F0D70A3DD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3A6DE-D891-0C4C-B4FD-9CECD8DCBC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82190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EA0501C-4B13-DCB8-FC9F-B87ECC12ABA1}"/>
              </a:ext>
            </a:extLst>
          </p:cNvPr>
          <p:cNvSpPr/>
          <p:nvPr/>
        </p:nvSpPr>
        <p:spPr>
          <a:xfrm>
            <a:off x="-29777" y="0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  <a:alpha val="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Picture 16" descr="A close-up of a person wearing a mask&#10;&#10;AI-generated content may be incorrect.">
            <a:extLst>
              <a:ext uri="{FF2B5EF4-FFF2-40B4-BE49-F238E27FC236}">
                <a16:creationId xmlns:a16="http://schemas.microsoft.com/office/drawing/2014/main" id="{52C09152-5D79-307F-2018-B0B16557EA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49605" y="0"/>
            <a:ext cx="3442395" cy="6858000"/>
          </a:xfrm>
          <a:prstGeom prst="rect">
            <a:avLst/>
          </a:prstGeom>
        </p:spPr>
      </p:pic>
      <p:pic>
        <p:nvPicPr>
          <p:cNvPr id="19" name="Picture 18" descr="Close up of a person's face with a hair net&#10;&#10;AI-generated content may be incorrect.">
            <a:extLst>
              <a:ext uri="{FF2B5EF4-FFF2-40B4-BE49-F238E27FC236}">
                <a16:creationId xmlns:a16="http://schemas.microsoft.com/office/drawing/2014/main" id="{3C716B24-0C1C-69A3-431A-075A4F8C4B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38284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A5AA732E-703A-8951-4D0E-03FED0D98C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00924" y="5044416"/>
            <a:ext cx="2990149" cy="433965"/>
          </a:xfrm>
        </p:spPr>
        <p:txBody>
          <a:bodyPr/>
          <a:lstStyle/>
          <a:p>
            <a:r>
              <a:rPr lang="en-GB" dirty="0">
                <a:latin typeface="Garet Heavy" pitchFamily="50" charset="0"/>
              </a:rPr>
              <a:t>CS417 – Project 7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D6049B-6617-3D4E-B13B-52DB5FB68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622942" y="3941533"/>
            <a:ext cx="8886561" cy="661720"/>
          </a:xfrm>
        </p:spPr>
        <p:txBody>
          <a:bodyPr/>
          <a:lstStyle/>
          <a:p>
            <a:r>
              <a:rPr lang="en-US" sz="4000" dirty="0">
                <a:solidFill>
                  <a:schemeClr val="bg2">
                    <a:lumMod val="20000"/>
                    <a:lumOff val="80000"/>
                  </a:schemeClr>
                </a:solidFill>
                <a:latin typeface="Garet Heavy" pitchFamily="50" charset="0"/>
              </a:rPr>
              <a:t>Mask vs No Mask Classification</a:t>
            </a:r>
            <a:endParaRPr lang="en-GB" sz="3600" dirty="0">
              <a:solidFill>
                <a:schemeClr val="bg2">
                  <a:lumMod val="20000"/>
                  <a:lumOff val="80000"/>
                </a:schemeClr>
              </a:solidFill>
              <a:latin typeface="Garet Heavy" pitchFamily="50" charset="0"/>
            </a:endParaRPr>
          </a:p>
        </p:txBody>
      </p:sp>
      <p:sp>
        <p:nvSpPr>
          <p:cNvPr id="4" name="Text Placeholder 4">
            <a:extLst>
              <a:ext uri="{FF2B5EF4-FFF2-40B4-BE49-F238E27FC236}">
                <a16:creationId xmlns:a16="http://schemas.microsoft.com/office/drawing/2014/main" id="{FA2DB979-3EE8-9585-72EA-4B555B2845F3}"/>
              </a:ext>
            </a:extLst>
          </p:cNvPr>
          <p:cNvSpPr txBox="1">
            <a:spLocks/>
          </p:cNvSpPr>
          <p:nvPr/>
        </p:nvSpPr>
        <p:spPr>
          <a:xfrm>
            <a:off x="738758" y="1827108"/>
            <a:ext cx="10714479" cy="2114425"/>
          </a:xfrm>
          <a:prstGeom prst="rect">
            <a:avLst/>
          </a:prstGeom>
        </p:spPr>
        <p:txBody>
          <a:bodyPr vert="horz" wrap="square" lIns="91440" tIns="45720" rIns="91440" bIns="45720" rtlCol="0" anchor="b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GB" sz="12000" kern="1200" smtClean="0">
                <a:solidFill>
                  <a:srgbClr val="FF0048">
                    <a:alpha val="40000"/>
                  </a:srgbClr>
                </a:solidFill>
                <a:latin typeface="Pirata One" pitchFamily="2" charset="77"/>
                <a:ea typeface="+mj-ea"/>
                <a:cs typeface="+mj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4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Face Mask Detection Using CNN</a:t>
            </a:r>
            <a:endParaRPr lang="en-US" sz="6600" dirty="0">
              <a:solidFill>
                <a:schemeClr val="bg2">
                  <a:lumMod val="75000"/>
                </a:schemeClr>
              </a:solidFill>
              <a:latin typeface="Garet Heavy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5467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  <p:bldP spid="4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CC9B985-BFCB-2842-8C84-F4322CA2BC7C}"/>
              </a:ext>
            </a:extLst>
          </p:cNvPr>
          <p:cNvSpPr txBox="1"/>
          <p:nvPr/>
        </p:nvSpPr>
        <p:spPr>
          <a:xfrm>
            <a:off x="8497751" y="520017"/>
            <a:ext cx="3825106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GB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Results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E4F716-74F7-EF40-9738-3E786CBABCB0}"/>
              </a:ext>
            </a:extLst>
          </p:cNvPr>
          <p:cNvSpPr txBox="1"/>
          <p:nvPr/>
        </p:nvSpPr>
        <p:spPr>
          <a:xfrm>
            <a:off x="8851832" y="2578831"/>
            <a:ext cx="31169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GB" sz="24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Baseline Model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C09601F-EB53-ED7C-7651-CBB13E0902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653712" y="2483551"/>
            <a:ext cx="652224" cy="652224"/>
          </a:xfrm>
          <a:prstGeom prst="rect">
            <a:avLst/>
          </a:prstGeom>
        </p:spPr>
      </p:pic>
      <p:pic>
        <p:nvPicPr>
          <p:cNvPr id="10" name="Picture 9" descr="A blue squares with white text&#10;&#10;AI-generated content may be incorrect.">
            <a:extLst>
              <a:ext uri="{FF2B5EF4-FFF2-40B4-BE49-F238E27FC236}">
                <a16:creationId xmlns:a16="http://schemas.microsoft.com/office/drawing/2014/main" id="{8F9336BD-D55D-C8EC-07D1-7B20DE2F92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226" y="3428250"/>
            <a:ext cx="3417192" cy="293043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6757AB9-9F50-B3E8-1270-560D3630C163}"/>
              </a:ext>
            </a:extLst>
          </p:cNvPr>
          <p:cNvSpPr/>
          <p:nvPr/>
        </p:nvSpPr>
        <p:spPr>
          <a:xfrm>
            <a:off x="7400568" y="0"/>
            <a:ext cx="1097183" cy="6858000"/>
          </a:xfrm>
          <a:prstGeom prst="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44546A"/>
                </a:solidFill>
              </a:ln>
              <a:solidFill>
                <a:srgbClr val="44546A"/>
              </a:solidFill>
            </a:endParaRPr>
          </a:p>
        </p:txBody>
      </p:sp>
      <p:pic>
        <p:nvPicPr>
          <p:cNvPr id="7" name="Picture 6" descr="A graph of a graph of a graph&#10;&#10;AI-generated content may be incorrect.">
            <a:extLst>
              <a:ext uri="{FF2B5EF4-FFF2-40B4-BE49-F238E27FC236}">
                <a16:creationId xmlns:a16="http://schemas.microsoft.com/office/drawing/2014/main" id="{E9F072FA-7465-7576-57E6-FFAA4FCE65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3225" y="520017"/>
            <a:ext cx="7935928" cy="2609801"/>
          </a:xfrm>
          <a:prstGeom prst="rect">
            <a:avLst/>
          </a:prstGeom>
        </p:spPr>
      </p:pic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D3D87108-4864-67B8-5DEA-CCA438EF91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499529"/>
              </p:ext>
            </p:extLst>
          </p:nvPr>
        </p:nvGraphicFramePr>
        <p:xfrm>
          <a:off x="3843117" y="3442414"/>
          <a:ext cx="4654635" cy="2902106"/>
        </p:xfrm>
        <a:graphic>
          <a:graphicData uri="http://schemas.openxmlformats.org/drawingml/2006/table">
            <a:tbl>
              <a:tblPr/>
              <a:tblGrid>
                <a:gridCol w="930927">
                  <a:extLst>
                    <a:ext uri="{9D8B030D-6E8A-4147-A177-3AD203B41FA5}">
                      <a16:colId xmlns:a16="http://schemas.microsoft.com/office/drawing/2014/main" val="938902969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423056543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008294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1968701561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54887576"/>
                    </a:ext>
                  </a:extLst>
                </a:gridCol>
              </a:tblGrid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Class / Metric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Precision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Recall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F1-Score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609951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0.7589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0.8363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0.7957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1118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5973202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Without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0.8084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0.7222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0.7628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1069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278358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Accuracy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0.7805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6245950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Macro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0.7837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0.7792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0.7793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9190947"/>
                  </a:ext>
                </a:extLst>
              </a:tr>
              <a:tr h="5725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Weighted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0.7831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0.7805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0.7797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7002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118942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AF964FA7-FAF9-B005-A81D-08A18D7E08CF}"/>
              </a:ext>
            </a:extLst>
          </p:cNvPr>
          <p:cNvSpPr/>
          <p:nvPr/>
        </p:nvSpPr>
        <p:spPr>
          <a:xfrm>
            <a:off x="7400568" y="0"/>
            <a:ext cx="1097183" cy="6858000"/>
          </a:xfrm>
          <a:prstGeom prst="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44546A"/>
                </a:solidFill>
              </a:ln>
              <a:solidFill>
                <a:srgbClr val="44546A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6E4F716-74F7-EF40-9738-3E786CBABCB0}"/>
              </a:ext>
            </a:extLst>
          </p:cNvPr>
          <p:cNvSpPr txBox="1"/>
          <p:nvPr/>
        </p:nvSpPr>
        <p:spPr>
          <a:xfrm>
            <a:off x="8876937" y="2578831"/>
            <a:ext cx="3648528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GB" sz="2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Baseline Model</a:t>
            </a:r>
            <a:br>
              <a:rPr lang="en-GB" sz="2400" dirty="0">
                <a:solidFill>
                  <a:schemeClr val="bg1">
                    <a:lumMod val="85000"/>
                  </a:schemeClr>
                </a:solidFill>
                <a:latin typeface="Malibu Sunday Serif" pitchFamily="2" charset="0"/>
              </a:rPr>
            </a:br>
            <a:endParaRPr lang="en-GB" sz="2400" dirty="0">
              <a:solidFill>
                <a:schemeClr val="bg1">
                  <a:lumMod val="85000"/>
                </a:schemeClr>
              </a:solidFill>
              <a:latin typeface="Malibu Sunday Serif" pitchFamily="2" charset="0"/>
            </a:endParaRPr>
          </a:p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GB" sz="24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Improved Model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F2914E-D2E2-7F43-9533-E571ED298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00451" y="3517549"/>
            <a:ext cx="652224" cy="6522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B55AFFB-601E-28E2-00D9-D94252826D8D}"/>
              </a:ext>
            </a:extLst>
          </p:cNvPr>
          <p:cNvSpPr txBox="1"/>
          <p:nvPr/>
        </p:nvSpPr>
        <p:spPr>
          <a:xfrm>
            <a:off x="8497751" y="520017"/>
            <a:ext cx="3825106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GB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Results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C3054C93-0734-E41E-201C-B17277320D1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3226" y="3442414"/>
            <a:ext cx="3417192" cy="290210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FA8E6F3-5B4D-EF0A-46B1-D4A9B967756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3226" y="520017"/>
            <a:ext cx="7935925" cy="2609801"/>
          </a:xfrm>
          <a:prstGeom prst="rect">
            <a:avLst/>
          </a:prstGeom>
        </p:spPr>
      </p:pic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CAC510B7-8F90-EE2B-AD83-028F3ED63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7244166"/>
              </p:ext>
            </p:extLst>
          </p:nvPr>
        </p:nvGraphicFramePr>
        <p:xfrm>
          <a:off x="3843117" y="3442414"/>
          <a:ext cx="4654635" cy="2902106"/>
        </p:xfrm>
        <a:graphic>
          <a:graphicData uri="http://schemas.openxmlformats.org/drawingml/2006/table">
            <a:tbl>
              <a:tblPr/>
              <a:tblGrid>
                <a:gridCol w="930927">
                  <a:extLst>
                    <a:ext uri="{9D8B030D-6E8A-4147-A177-3AD203B41FA5}">
                      <a16:colId xmlns:a16="http://schemas.microsoft.com/office/drawing/2014/main" val="938902969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423056543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008294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1968701561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54887576"/>
                    </a:ext>
                  </a:extLst>
                </a:gridCol>
              </a:tblGrid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Class / Metric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Precision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Recall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F1-Score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609951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0.9856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0.7961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0.8808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1118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5973202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Without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0.8224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0.9878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0.8976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1069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278358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Accuracy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0.8898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6245950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Macro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0.9040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0.8920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0.8892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9190947"/>
                  </a:ext>
                </a:extLst>
              </a:tr>
              <a:tr h="5725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Weighted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0.9058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0.8898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0.8890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7002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1788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D6E4F716-74F7-EF40-9738-3E786CBABCB0}"/>
              </a:ext>
            </a:extLst>
          </p:cNvPr>
          <p:cNvSpPr txBox="1"/>
          <p:nvPr/>
        </p:nvSpPr>
        <p:spPr>
          <a:xfrm>
            <a:off x="8876937" y="2591568"/>
            <a:ext cx="34710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GB" sz="2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Baseline Model</a:t>
            </a:r>
            <a:br>
              <a:rPr lang="en-GB" sz="2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</a:br>
            <a:endParaRPr lang="en-GB" sz="2400" b="1" dirty="0">
              <a:solidFill>
                <a:schemeClr val="bg2">
                  <a:lumMod val="60000"/>
                  <a:lumOff val="40000"/>
                </a:schemeClr>
              </a:solidFill>
              <a:latin typeface="Garet Book" pitchFamily="50" charset="0"/>
            </a:endParaRPr>
          </a:p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US" sz="24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Improved Model </a:t>
            </a:r>
            <a:br>
              <a:rPr lang="en-GB" sz="24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</a:br>
            <a:endParaRPr lang="en-GB" sz="2400" b="1" dirty="0">
              <a:solidFill>
                <a:schemeClr val="bg2">
                  <a:lumMod val="75000"/>
                </a:schemeClr>
              </a:solidFill>
              <a:latin typeface="Garet Book" pitchFamily="50" charset="0"/>
            </a:endParaRPr>
          </a:p>
          <a:p>
            <a:pPr marL="358775" indent="-358775">
              <a:spcAft>
                <a:spcPts val="2400"/>
              </a:spcAft>
              <a:buFont typeface="+mj-lt"/>
              <a:buAutoNum type="arabicPeriod"/>
            </a:pPr>
            <a:r>
              <a:rPr lang="en-GB" sz="24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EfficientNetB0 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8F2914E-D2E2-7F43-9533-E571ED298C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00451" y="4561506"/>
            <a:ext cx="652224" cy="652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2667AA-B004-0B1F-5A75-E2B0D2FE1F53}"/>
              </a:ext>
            </a:extLst>
          </p:cNvPr>
          <p:cNvSpPr txBox="1"/>
          <p:nvPr/>
        </p:nvSpPr>
        <p:spPr>
          <a:xfrm>
            <a:off x="8497751" y="532754"/>
            <a:ext cx="3825106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pPr algn="ctr"/>
            <a:r>
              <a:rPr lang="en-GB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Results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59E679E-9F77-622A-BCEF-0ED39040C855}"/>
              </a:ext>
            </a:extLst>
          </p:cNvPr>
          <p:cNvSpPr/>
          <p:nvPr/>
        </p:nvSpPr>
        <p:spPr>
          <a:xfrm>
            <a:off x="7400568" y="0"/>
            <a:ext cx="1097183" cy="6858000"/>
          </a:xfrm>
          <a:prstGeom prst="rect">
            <a:avLst/>
          </a:prstGeom>
          <a:solidFill>
            <a:srgbClr val="44546A"/>
          </a:solidFill>
          <a:ln>
            <a:solidFill>
              <a:srgbClr val="44546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44546A"/>
                </a:solidFill>
              </a:ln>
              <a:solidFill>
                <a:srgbClr val="44546A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A9C9871-8E46-2E13-A9EC-82E7E9784D8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223226" y="3442414"/>
            <a:ext cx="3417191" cy="290210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439366-FF25-73FD-B542-8BD08519EB9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223226" y="520017"/>
            <a:ext cx="7935925" cy="2609800"/>
          </a:xfrm>
          <a:prstGeom prst="rect">
            <a:avLst/>
          </a:prstGeom>
        </p:spPr>
      </p:pic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289E9822-2C47-1D6D-EAAB-C85AE45DDE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2194556"/>
              </p:ext>
            </p:extLst>
          </p:nvPr>
        </p:nvGraphicFramePr>
        <p:xfrm>
          <a:off x="3843117" y="3442414"/>
          <a:ext cx="4654635" cy="2902106"/>
        </p:xfrm>
        <a:graphic>
          <a:graphicData uri="http://schemas.openxmlformats.org/drawingml/2006/table">
            <a:tbl>
              <a:tblPr/>
              <a:tblGrid>
                <a:gridCol w="930927">
                  <a:extLst>
                    <a:ext uri="{9D8B030D-6E8A-4147-A177-3AD203B41FA5}">
                      <a16:colId xmlns:a16="http://schemas.microsoft.com/office/drawing/2014/main" val="938902969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423056543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0082948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1968701561"/>
                    </a:ext>
                  </a:extLst>
                </a:gridCol>
                <a:gridCol w="930927">
                  <a:extLst>
                    <a:ext uri="{9D8B030D-6E8A-4147-A177-3AD203B41FA5}">
                      <a16:colId xmlns:a16="http://schemas.microsoft.com/office/drawing/2014/main" val="954887576"/>
                    </a:ext>
                  </a:extLst>
                </a:gridCol>
              </a:tblGrid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Class / Metric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Precision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Recall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F1-Score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Support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4609951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0.9900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0.9767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0.9833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1118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5973202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Without Mask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0.9760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0.9897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0.9828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1069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1278358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Accuracy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—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16245950"/>
                  </a:ext>
                </a:extLst>
              </a:tr>
              <a:tr h="46591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Macro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0.9830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9190947"/>
                  </a:ext>
                </a:extLst>
              </a:tr>
              <a:tr h="572526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b="1">
                          <a:latin typeface="Garet Book" pitchFamily="50" charset="0"/>
                        </a:rPr>
                        <a:t>Weighted Average</a:t>
                      </a:r>
                      <a:endParaRPr lang="en-US" sz="1100">
                        <a:latin typeface="Garet Book" pitchFamily="50" charset="0"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0.9832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>
                          <a:latin typeface="Garet Book" pitchFamily="50" charset="0"/>
                        </a:rPr>
                        <a:t>0.9831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100" dirty="0">
                          <a:latin typeface="Garet Book" pitchFamily="50" charset="0"/>
                        </a:rPr>
                        <a:t>2187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70024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25032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866A456-175F-AF6B-27E0-58B1E67EBD11}"/>
              </a:ext>
            </a:extLst>
          </p:cNvPr>
          <p:cNvSpPr/>
          <p:nvPr/>
        </p:nvSpPr>
        <p:spPr>
          <a:xfrm>
            <a:off x="-29777" y="0"/>
            <a:ext cx="12221777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  <a:alpha val="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E58CF96F-4D67-2051-BF12-1FACE3B56C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155" y="554700"/>
            <a:ext cx="10515600" cy="9464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GB" sz="6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Heavy" pitchFamily="50" charset="0"/>
              </a:rPr>
              <a:t>Sample Predictions</a:t>
            </a:r>
          </a:p>
        </p:txBody>
      </p:sp>
      <p:pic>
        <p:nvPicPr>
          <p:cNvPr id="10" name="Picture 9" descr="A collage of people wearing face masks&#10;&#10;AI-generated content may be incorrect.">
            <a:extLst>
              <a:ext uri="{FF2B5EF4-FFF2-40B4-BE49-F238E27FC236}">
                <a16:creationId xmlns:a16="http://schemas.microsoft.com/office/drawing/2014/main" id="{3C39CEA8-6342-5B15-0F22-5D085077FB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0460" y="2071244"/>
            <a:ext cx="3511080" cy="2715511"/>
          </a:xfrm>
          <a:prstGeom prst="rect">
            <a:avLst/>
          </a:prstGeom>
        </p:spPr>
      </p:pic>
      <p:pic>
        <p:nvPicPr>
          <p:cNvPr id="12" name="Picture 11" descr="A collage of people wearing masks&#10;&#10;AI-generated content may be incorrect.">
            <a:extLst>
              <a:ext uri="{FF2B5EF4-FFF2-40B4-BE49-F238E27FC236}">
                <a16:creationId xmlns:a16="http://schemas.microsoft.com/office/drawing/2014/main" id="{48EFF982-8924-B8CF-B0BF-DCB9CCB0C5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5764" y="2055813"/>
            <a:ext cx="3511080" cy="2715511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18F9D60-E095-8055-9782-2EA86709C359}"/>
              </a:ext>
            </a:extLst>
          </p:cNvPr>
          <p:cNvSpPr txBox="1"/>
          <p:nvPr/>
        </p:nvSpPr>
        <p:spPr>
          <a:xfrm>
            <a:off x="1259748" y="4937499"/>
            <a:ext cx="208189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Baseline</a:t>
            </a:r>
            <a:endParaRPr lang="en-US" sz="32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E08902-FC4B-85E6-83D9-8CA0432A7C77}"/>
              </a:ext>
            </a:extLst>
          </p:cNvPr>
          <p:cNvSpPr txBox="1"/>
          <p:nvPr/>
        </p:nvSpPr>
        <p:spPr>
          <a:xfrm>
            <a:off x="4886158" y="4937497"/>
            <a:ext cx="238990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Improved</a:t>
            </a:r>
            <a:endParaRPr lang="en-US" sz="32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1CE39AA-CD59-D620-828E-93A3B85AF723}"/>
              </a:ext>
            </a:extLst>
          </p:cNvPr>
          <p:cNvSpPr txBox="1"/>
          <p:nvPr/>
        </p:nvSpPr>
        <p:spPr>
          <a:xfrm>
            <a:off x="8389211" y="4937497"/>
            <a:ext cx="30041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 err="1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EfficientNet</a:t>
            </a:r>
            <a:endParaRPr lang="en-US" sz="3200" b="1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FCADF24D-30E9-6BF2-10C1-4F9FD6E1412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517281" y="2055811"/>
            <a:ext cx="3511079" cy="271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8548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5A7ED-498B-8965-8347-2847D8ABF5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6DEF46D-3DDB-66EC-FDF9-B26B0C1AE713}"/>
              </a:ext>
            </a:extLst>
          </p:cNvPr>
          <p:cNvSpPr/>
          <p:nvPr/>
        </p:nvSpPr>
        <p:spPr>
          <a:xfrm>
            <a:off x="-29777" y="0"/>
            <a:ext cx="12221777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  <a:alpha val="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D383FAE3-61D8-40F7-D9CD-BBE6EE741F1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155" y="554700"/>
            <a:ext cx="10515600" cy="94641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Heavy" pitchFamily="50" charset="0"/>
              </a:rPr>
              <a:t>Deployment </a:t>
            </a:r>
            <a:endParaRPr lang="en-GB" sz="6000" b="1" dirty="0">
              <a:solidFill>
                <a:schemeClr val="bg2">
                  <a:lumMod val="60000"/>
                  <a:lumOff val="40000"/>
                </a:schemeClr>
              </a:solidFill>
              <a:latin typeface="Garet Heavy" pitchFamily="50" charset="0"/>
            </a:endParaRPr>
          </a:p>
        </p:txBody>
      </p:sp>
      <p:pic>
        <p:nvPicPr>
          <p:cNvPr id="3" name="WhatsApp Video 2025-12-15 at 20.43.08_352b60eb">
            <a:hlinkClick r:id="" action="ppaction://media"/>
            <a:extLst>
              <a:ext uri="{FF2B5EF4-FFF2-40B4-BE49-F238E27FC236}">
                <a16:creationId xmlns:a16="http://schemas.microsoft.com/office/drawing/2014/main" id="{F9C2496C-B761-81BD-D566-68E9DC5F0F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25809" y="1501113"/>
            <a:ext cx="9231687" cy="4962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34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2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413FD4D3-FA38-531F-9163-4AEFC80C5899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C69726E-5509-BD86-D7EF-FE8FC4A5BA2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3311" r="13311"/>
          <a:stretch/>
        </p:blipFill>
        <p:spPr>
          <a:xfrm>
            <a:off x="4838700" y="6867536"/>
            <a:ext cx="73533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BEC539-4C9A-C6FB-2575-C00FA0110A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9914" r="9914"/>
          <a:stretch/>
        </p:blipFill>
        <p:spPr>
          <a:xfrm>
            <a:off x="4788741" y="0"/>
            <a:ext cx="7403259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C1D2E7B-031B-9189-6100-5AAE07B3C582}"/>
              </a:ext>
            </a:extLst>
          </p:cNvPr>
          <p:cNvSpPr txBox="1"/>
          <p:nvPr/>
        </p:nvSpPr>
        <p:spPr>
          <a:xfrm>
            <a:off x="317051" y="1382085"/>
            <a:ext cx="6582442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Project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8FA1259-BE7C-82D5-DD61-83805AE1BD4C}"/>
              </a:ext>
            </a:extLst>
          </p:cNvPr>
          <p:cNvSpPr txBox="1"/>
          <p:nvPr/>
        </p:nvSpPr>
        <p:spPr>
          <a:xfrm>
            <a:off x="317051" y="2419037"/>
            <a:ext cx="10699341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Problem</a:t>
            </a:r>
            <a:r>
              <a:rPr lang="en-US" sz="4400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0C545B-395E-25FD-D208-769DEA945848}"/>
              </a:ext>
            </a:extLst>
          </p:cNvPr>
          <p:cNvSpPr txBox="1"/>
          <p:nvPr/>
        </p:nvSpPr>
        <p:spPr>
          <a:xfrm>
            <a:off x="345579" y="4492941"/>
            <a:ext cx="690834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Proposed Solution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90F8F2-D84F-639B-8397-56DD389419FA}"/>
              </a:ext>
            </a:extLst>
          </p:cNvPr>
          <p:cNvSpPr txBox="1"/>
          <p:nvPr/>
        </p:nvSpPr>
        <p:spPr>
          <a:xfrm>
            <a:off x="317051" y="3455989"/>
            <a:ext cx="11874949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Importance of the project </a:t>
            </a:r>
          </a:p>
        </p:txBody>
      </p:sp>
      <p:pic>
        <p:nvPicPr>
          <p:cNvPr id="9" name="Picture 8" descr="Close up of a person's face with a hair net&#10;&#10;AI-generated content may be incorrect.">
            <a:extLst>
              <a:ext uri="{FF2B5EF4-FFF2-40B4-BE49-F238E27FC236}">
                <a16:creationId xmlns:a16="http://schemas.microsoft.com/office/drawing/2014/main" id="{BFF46193-AFD9-A3A0-D805-509E1F9791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5101168" y="0"/>
            <a:ext cx="3382840" cy="6858000"/>
          </a:xfrm>
          <a:prstGeom prst="rect">
            <a:avLst/>
          </a:prstGeom>
        </p:spPr>
      </p:pic>
      <p:pic>
        <p:nvPicPr>
          <p:cNvPr id="12" name="Picture 11" descr="A close-up of a person wearing a mask&#10;&#10;AI-generated content may be incorrect.">
            <a:extLst>
              <a:ext uri="{FF2B5EF4-FFF2-40B4-BE49-F238E27FC236}">
                <a16:creationId xmlns:a16="http://schemas.microsoft.com/office/drawing/2014/main" id="{CFC6FD89-99CA-192C-B2E2-6CCB12CD3C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169979" y="-41026"/>
            <a:ext cx="3442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5863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88A2FCF1-5A79-573B-929B-A400F657A0CB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3DCFF24-9083-048A-AF9D-58E06A0190B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13311" r="13311"/>
          <a:stretch/>
        </p:blipFill>
        <p:spPr>
          <a:xfrm>
            <a:off x="4838700" y="0"/>
            <a:ext cx="7353300" cy="6858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0BEC539-4C9A-C6FB-2575-C00FA0110A3A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9914" r="9914"/>
          <a:stretch/>
        </p:blipFill>
        <p:spPr>
          <a:xfrm>
            <a:off x="4838700" y="-6858000"/>
            <a:ext cx="7353300" cy="6858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791B6F6-5A48-A97A-7FD2-B8E974C54AC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5348" r="5348"/>
          <a:stretch/>
        </p:blipFill>
        <p:spPr>
          <a:xfrm>
            <a:off x="4838700" y="6858000"/>
            <a:ext cx="73533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5B4684D-BB59-C994-0AF9-35110D4EA33A}"/>
              </a:ext>
            </a:extLst>
          </p:cNvPr>
          <p:cNvSpPr txBox="1"/>
          <p:nvPr/>
        </p:nvSpPr>
        <p:spPr>
          <a:xfrm>
            <a:off x="317051" y="381620"/>
            <a:ext cx="7732667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Project Overview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6E8BF9-6E4D-6F20-FB84-0B957B7681C1}"/>
              </a:ext>
            </a:extLst>
          </p:cNvPr>
          <p:cNvSpPr txBox="1"/>
          <p:nvPr/>
        </p:nvSpPr>
        <p:spPr>
          <a:xfrm>
            <a:off x="317051" y="3952222"/>
            <a:ext cx="10699341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Problem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70C186-9A8C-8536-90FC-3EBA80FF15A6}"/>
              </a:ext>
            </a:extLst>
          </p:cNvPr>
          <p:cNvSpPr txBox="1"/>
          <p:nvPr/>
        </p:nvSpPr>
        <p:spPr>
          <a:xfrm>
            <a:off x="317050" y="5706937"/>
            <a:ext cx="690834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Proposed Solution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E807D34-749E-7634-9F35-3B236D0A6944}"/>
              </a:ext>
            </a:extLst>
          </p:cNvPr>
          <p:cNvSpPr txBox="1"/>
          <p:nvPr/>
        </p:nvSpPr>
        <p:spPr>
          <a:xfrm>
            <a:off x="317050" y="4829579"/>
            <a:ext cx="11874949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Importance of the project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EE3348B-53D9-2EB6-29B2-C4ADE7D4E846}"/>
              </a:ext>
            </a:extLst>
          </p:cNvPr>
          <p:cNvSpPr txBox="1"/>
          <p:nvPr/>
        </p:nvSpPr>
        <p:spPr>
          <a:xfrm>
            <a:off x="317051" y="1397283"/>
            <a:ext cx="10699341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What is this project?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A computer vision project 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Uses CNN to classify images into: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Mask</a:t>
            </a:r>
          </a:p>
          <a:p>
            <a:pPr marL="1485900" lvl="2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No Mask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Built and trained using TensorFlow / </a:t>
            </a:r>
            <a:r>
              <a:rPr lang="en-US" sz="2400" dirty="0" err="1">
                <a:latin typeface="Garet Book" pitchFamily="50" charset="0"/>
              </a:rPr>
              <a:t>Keras</a:t>
            </a:r>
            <a:endParaRPr lang="en-US" sz="2400" dirty="0">
              <a:latin typeface="Garet 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5571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6C00833-14BD-CB94-6ED2-5EE2BA5AA172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9C558EC-87D6-6FA1-9FAC-33752609C4A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5348" r="5348"/>
          <a:stretch/>
        </p:blipFill>
        <p:spPr>
          <a:xfrm>
            <a:off x="4838700" y="0"/>
            <a:ext cx="7353300" cy="685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3DCFF24-9083-048A-AF9D-58E06A0190B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3311" r="13311"/>
          <a:stretch/>
        </p:blipFill>
        <p:spPr>
          <a:xfrm>
            <a:off x="4838700" y="-6858000"/>
            <a:ext cx="7353300" cy="68580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973DA608-42E9-D294-D058-C30DC3B29B32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3850" r="3850"/>
          <a:stretch/>
        </p:blipFill>
        <p:spPr>
          <a:xfrm>
            <a:off x="4838700" y="6858000"/>
            <a:ext cx="7353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7654688-B4F7-C281-00BB-A1C26BA4C0CB}"/>
              </a:ext>
            </a:extLst>
          </p:cNvPr>
          <p:cNvSpPr txBox="1"/>
          <p:nvPr/>
        </p:nvSpPr>
        <p:spPr>
          <a:xfrm>
            <a:off x="317050" y="412202"/>
            <a:ext cx="773266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Project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BBF6B5-1262-FC3A-00A1-5BE3673A71B9}"/>
              </a:ext>
            </a:extLst>
          </p:cNvPr>
          <p:cNvSpPr txBox="1"/>
          <p:nvPr/>
        </p:nvSpPr>
        <p:spPr>
          <a:xfrm>
            <a:off x="317048" y="1313157"/>
            <a:ext cx="10699341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Problem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116660-42E1-DE21-B60C-E5132B6D1981}"/>
              </a:ext>
            </a:extLst>
          </p:cNvPr>
          <p:cNvSpPr txBox="1"/>
          <p:nvPr/>
        </p:nvSpPr>
        <p:spPr>
          <a:xfrm>
            <a:off x="317050" y="5676356"/>
            <a:ext cx="690834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Proposed Solution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D02A68-E572-8362-9325-495DD8E911A7}"/>
              </a:ext>
            </a:extLst>
          </p:cNvPr>
          <p:cNvSpPr txBox="1"/>
          <p:nvPr/>
        </p:nvSpPr>
        <p:spPr>
          <a:xfrm>
            <a:off x="317050" y="4798998"/>
            <a:ext cx="11874949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Importance of the project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B068FB-5BEA-F65B-DFA6-0F27FB5AE9D3}"/>
              </a:ext>
            </a:extLst>
          </p:cNvPr>
          <p:cNvSpPr txBox="1"/>
          <p:nvPr/>
        </p:nvSpPr>
        <p:spPr>
          <a:xfrm>
            <a:off x="317049" y="2429118"/>
            <a:ext cx="10699341" cy="2136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Book" pitchFamily="50" charset="0"/>
              </a:rPr>
              <a:t>The Problem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Manual monitoring of mask usage is difficult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Crowded places need automatic detection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Human supervision is slow and inefficient</a:t>
            </a:r>
          </a:p>
        </p:txBody>
      </p:sp>
    </p:spTree>
    <p:extLst>
      <p:ext uri="{BB962C8B-B14F-4D97-AF65-F5344CB8AC3E}">
        <p14:creationId xmlns:p14="http://schemas.microsoft.com/office/powerpoint/2010/main" val="37540119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8AD01C-179D-9450-826C-65C411303DEA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D6A557-02FC-0845-63B1-68049C6B27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3850" r="3850"/>
          <a:stretch/>
        </p:blipFill>
        <p:spPr>
          <a:xfrm>
            <a:off x="4838700" y="0"/>
            <a:ext cx="7353300" cy="6858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9C558EC-87D6-6FA1-9FAC-33752609C4A6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5348" r="5348"/>
          <a:stretch/>
        </p:blipFill>
        <p:spPr>
          <a:xfrm>
            <a:off x="4838700" y="-6837093"/>
            <a:ext cx="73533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34EF863-BC90-E72A-5199-3E051885995B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48206" t="19846" r="4917"/>
          <a:stretch>
            <a:fillRect/>
          </a:stretch>
        </p:blipFill>
        <p:spPr>
          <a:xfrm>
            <a:off x="4838700" y="6858000"/>
            <a:ext cx="73533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4112373-9747-60B8-8AE1-C582E5CA548C}"/>
              </a:ext>
            </a:extLst>
          </p:cNvPr>
          <p:cNvSpPr txBox="1"/>
          <p:nvPr/>
        </p:nvSpPr>
        <p:spPr>
          <a:xfrm>
            <a:off x="317050" y="412202"/>
            <a:ext cx="773266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Project 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0E1C47-C151-0C37-125E-6E15DEC81ABC}"/>
              </a:ext>
            </a:extLst>
          </p:cNvPr>
          <p:cNvSpPr txBox="1"/>
          <p:nvPr/>
        </p:nvSpPr>
        <p:spPr>
          <a:xfrm>
            <a:off x="317048" y="1313157"/>
            <a:ext cx="10699341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Problem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DE8EC92-F605-6FBC-E77D-61C6B83EA7AF}"/>
              </a:ext>
            </a:extLst>
          </p:cNvPr>
          <p:cNvSpPr txBox="1"/>
          <p:nvPr/>
        </p:nvSpPr>
        <p:spPr>
          <a:xfrm>
            <a:off x="317048" y="5769596"/>
            <a:ext cx="6908344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Proposed Solution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2F087E9-D824-93E4-D1C4-613557AF5148}"/>
              </a:ext>
            </a:extLst>
          </p:cNvPr>
          <p:cNvSpPr txBox="1"/>
          <p:nvPr/>
        </p:nvSpPr>
        <p:spPr>
          <a:xfrm>
            <a:off x="317048" y="2082598"/>
            <a:ext cx="11874949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Importance of the project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D86DA1-3773-6C61-AABE-22E6028FC7BD}"/>
              </a:ext>
            </a:extLst>
          </p:cNvPr>
          <p:cNvSpPr txBox="1"/>
          <p:nvPr/>
        </p:nvSpPr>
        <p:spPr>
          <a:xfrm>
            <a:off x="317049" y="3098261"/>
            <a:ext cx="10699341" cy="2690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Garet Book" pitchFamily="50" charset="0"/>
              </a:rPr>
              <a:t>Why is this important?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Helps enforce </a:t>
            </a:r>
            <a:r>
              <a:rPr lang="en-US" sz="2400" b="1" dirty="0">
                <a:latin typeface="Garet Book" pitchFamily="50" charset="0"/>
              </a:rPr>
              <a:t>public health rules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Reduces need for human monitoring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Can work in </a:t>
            </a:r>
            <a:r>
              <a:rPr lang="en-US" sz="2400" b="1" dirty="0">
                <a:latin typeface="Garet Book" pitchFamily="50" charset="0"/>
              </a:rPr>
              <a:t>real-time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Useful in high-traffic environments</a:t>
            </a:r>
          </a:p>
        </p:txBody>
      </p:sp>
    </p:spTree>
    <p:extLst>
      <p:ext uri="{BB962C8B-B14F-4D97-AF65-F5344CB8AC3E}">
        <p14:creationId xmlns:p14="http://schemas.microsoft.com/office/powerpoint/2010/main" val="22752524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77A197B-EE19-7087-83CD-43C4F0A30233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D6A557-02FC-0845-63B1-68049C6B27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l="3850" r="3850"/>
          <a:stretch/>
        </p:blipFill>
        <p:spPr>
          <a:xfrm>
            <a:off x="4838700" y="-6904111"/>
            <a:ext cx="73533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91703F3-859B-FC0C-AB09-C7A74127C98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48206" t="19846" r="4917"/>
          <a:stretch>
            <a:fillRect/>
          </a:stretch>
        </p:blipFill>
        <p:spPr>
          <a:xfrm>
            <a:off x="4838700" y="0"/>
            <a:ext cx="73533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BF2892F-9E45-688C-8AE8-C78C3F5D6AD7}"/>
              </a:ext>
            </a:extLst>
          </p:cNvPr>
          <p:cNvSpPr txBox="1"/>
          <p:nvPr/>
        </p:nvSpPr>
        <p:spPr>
          <a:xfrm>
            <a:off x="317050" y="412202"/>
            <a:ext cx="7732667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Project 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068DF7-4D39-785E-71B8-314105281E99}"/>
              </a:ext>
            </a:extLst>
          </p:cNvPr>
          <p:cNvSpPr txBox="1"/>
          <p:nvPr/>
        </p:nvSpPr>
        <p:spPr>
          <a:xfrm>
            <a:off x="317051" y="1181643"/>
            <a:ext cx="10699341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Problem</a:t>
            </a:r>
            <a:r>
              <a:rPr lang="en-US" sz="4400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9CD71E-809C-4C42-47D8-17DE308ED786}"/>
              </a:ext>
            </a:extLst>
          </p:cNvPr>
          <p:cNvSpPr txBox="1"/>
          <p:nvPr/>
        </p:nvSpPr>
        <p:spPr>
          <a:xfrm>
            <a:off x="317050" y="2678800"/>
            <a:ext cx="8184695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50000"/>
                  </a:schemeClr>
                </a:solidFill>
                <a:latin typeface="Garet Heavy" pitchFamily="50" charset="0"/>
              </a:rPr>
              <a:t>Proposed Solution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B6329-99D1-8D46-77C0-DDA2644F5680}"/>
              </a:ext>
            </a:extLst>
          </p:cNvPr>
          <p:cNvSpPr txBox="1"/>
          <p:nvPr/>
        </p:nvSpPr>
        <p:spPr>
          <a:xfrm>
            <a:off x="317051" y="1886303"/>
            <a:ext cx="11874949" cy="76944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4400" b="1" dirty="0">
                <a:solidFill>
                  <a:schemeClr val="bg2">
                    <a:lumMod val="75000"/>
                  </a:schemeClr>
                </a:solidFill>
                <a:latin typeface="Garet Heavy" pitchFamily="50" charset="0"/>
              </a:rPr>
              <a:t>Importance of the project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188A5B-FEBB-0BF2-3170-E4DC36FC8A18}"/>
              </a:ext>
            </a:extLst>
          </p:cNvPr>
          <p:cNvSpPr txBox="1"/>
          <p:nvPr/>
        </p:nvSpPr>
        <p:spPr>
          <a:xfrm>
            <a:off x="317051" y="3558157"/>
            <a:ext cx="10699341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Garet Book" pitchFamily="50" charset="0"/>
              </a:rPr>
              <a:t>Our Solution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Train a CNN model</a:t>
            </a:r>
            <a:endParaRPr lang="en-US" sz="2400" b="1" dirty="0">
              <a:latin typeface="Garet Book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Input: face image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Output: Mask / No Mask</a:t>
            </a:r>
            <a:endParaRPr lang="en-US" sz="2400" b="1" dirty="0">
              <a:latin typeface="Garet Book" pitchFamily="50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Model learns: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Facial features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Mask boundaries 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>
                <a:latin typeface="Garet Book" pitchFamily="50" charset="0"/>
              </a:rPr>
              <a:t>Occlusions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2400" dirty="0">
              <a:latin typeface="Garet 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9625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084215E-B487-E38F-B361-DE9E4AD624CE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A5F66748-65BB-9ACF-E9F6-E9894F44D49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23188557"/>
              </p:ext>
            </p:extLst>
          </p:nvPr>
        </p:nvGraphicFramePr>
        <p:xfrm>
          <a:off x="5434348" y="937596"/>
          <a:ext cx="6757652" cy="47076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F7BE61C-3622-2791-B147-DAF3575AC63E}"/>
              </a:ext>
            </a:extLst>
          </p:cNvPr>
          <p:cNvSpPr txBox="1"/>
          <p:nvPr/>
        </p:nvSpPr>
        <p:spPr>
          <a:xfrm>
            <a:off x="459926" y="197119"/>
            <a:ext cx="8184695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Heavy" pitchFamily="50" charset="0"/>
              </a:rPr>
              <a:t>Dataset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D46E74E-182E-3653-B43D-69852818468E}"/>
              </a:ext>
            </a:extLst>
          </p:cNvPr>
          <p:cNvSpPr txBox="1"/>
          <p:nvPr/>
        </p:nvSpPr>
        <p:spPr>
          <a:xfrm>
            <a:off x="459926" y="1108007"/>
            <a:ext cx="10699341" cy="2823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Kaggle Face Mask Detection Dataset</a:t>
            </a:r>
            <a:endParaRPr lang="en-US" sz="2000" b="1" dirty="0">
              <a:solidFill>
                <a:schemeClr val="bg2">
                  <a:lumMod val="75000"/>
                </a:schemeClr>
              </a:solidFill>
              <a:latin typeface="Garet Book" pitchFamily="50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Two classes: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Mask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No Mask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Preprocessing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Resize images to 128x128</a:t>
            </a:r>
          </a:p>
        </p:txBody>
      </p:sp>
      <p:pic>
        <p:nvPicPr>
          <p:cNvPr id="17" name="Picture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1B60512-0761-E217-6D28-9C11F9B2138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393" t="52284" r="14582" b="12693"/>
          <a:stretch>
            <a:fillRect/>
          </a:stretch>
        </p:blipFill>
        <p:spPr>
          <a:xfrm>
            <a:off x="1053567" y="3931857"/>
            <a:ext cx="3787140" cy="2576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6820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60E0B3-7E0E-DF19-F86A-26486784D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119FF7B-FFAA-4226-6D69-2F3482628F36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0001DE0-35C8-697F-0406-29684BC19660}"/>
              </a:ext>
            </a:extLst>
          </p:cNvPr>
          <p:cNvSpPr txBox="1"/>
          <p:nvPr/>
        </p:nvSpPr>
        <p:spPr>
          <a:xfrm>
            <a:off x="459926" y="317040"/>
            <a:ext cx="11272148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Heavy" pitchFamily="50" charset="0"/>
              </a:rPr>
              <a:t>Model Architecture &amp; Implementation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689D38-1AF9-7C9A-4407-390E24843945}"/>
              </a:ext>
            </a:extLst>
          </p:cNvPr>
          <p:cNvSpPr txBox="1"/>
          <p:nvPr/>
        </p:nvSpPr>
        <p:spPr>
          <a:xfrm>
            <a:off x="127732" y="2367079"/>
            <a:ext cx="10699341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	Architecture:</a:t>
            </a:r>
            <a:endParaRPr lang="en-US" sz="2400" b="1" dirty="0">
              <a:solidFill>
                <a:schemeClr val="bg2">
                  <a:lumMod val="75000"/>
                </a:schemeClr>
              </a:solidFill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Convolution layers extract facial 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Garet Book" pitchFamily="50" charset="0"/>
              </a:rPr>
              <a:t>	  and mask features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et Book" pitchFamily="50" charset="0"/>
              </a:rPr>
              <a:t>MaxPooling</a:t>
            </a:r>
            <a:r>
              <a:rPr lang="en-US" sz="2000" dirty="0">
                <a:latin typeface="Garet Book" pitchFamily="50" charset="0"/>
              </a:rPr>
              <a:t> reduces spatial dimensions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Global Average Pooling reduces</a:t>
            </a:r>
          </a:p>
          <a:p>
            <a:pPr lvl="1">
              <a:lnSpc>
                <a:spcPct val="150000"/>
              </a:lnSpc>
            </a:pPr>
            <a:r>
              <a:rPr lang="en-US" sz="2000" dirty="0">
                <a:latin typeface="Garet Book" pitchFamily="50" charset="0"/>
              </a:rPr>
              <a:t>	  parameters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Dropout prevents overfitting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Sigmoid output for binary classification</a:t>
            </a:r>
          </a:p>
        </p:txBody>
      </p:sp>
      <p:pic>
        <p:nvPicPr>
          <p:cNvPr id="21" name="Picture 20" descr="A screenshot of a computer&#10;&#10;AI-generated content may be incorrect.">
            <a:extLst>
              <a:ext uri="{FF2B5EF4-FFF2-40B4-BE49-F238E27FC236}">
                <a16:creationId xmlns:a16="http://schemas.microsoft.com/office/drawing/2014/main" id="{26C856CF-E086-2776-88E1-CC723917A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1607" y="1814762"/>
            <a:ext cx="3941335" cy="4806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2641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6A68BB-E4B9-72E3-B836-28D693437D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AF0A0CA-03FB-E325-30FD-FB16D48DC677}"/>
              </a:ext>
            </a:extLst>
          </p:cNvPr>
          <p:cNvSpPr/>
          <p:nvPr/>
        </p:nvSpPr>
        <p:spPr>
          <a:xfrm>
            <a:off x="0" y="1"/>
            <a:ext cx="12191999" cy="6858000"/>
          </a:xfrm>
          <a:prstGeom prst="rect">
            <a:avLst/>
          </a:prstGeom>
          <a:gradFill flip="none" rotWithShape="1">
            <a:gsLst>
              <a:gs pos="17000">
                <a:schemeClr val="bg2">
                  <a:lumMod val="20000"/>
                  <a:lumOff val="80000"/>
                </a:schemeClr>
              </a:gs>
              <a:gs pos="94000">
                <a:schemeClr val="bg2">
                  <a:lumMod val="50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3283A6-D75B-6A07-DF66-06F13627B250}"/>
              </a:ext>
            </a:extLst>
          </p:cNvPr>
          <p:cNvSpPr txBox="1"/>
          <p:nvPr/>
        </p:nvSpPr>
        <p:spPr>
          <a:xfrm>
            <a:off x="459926" y="591360"/>
            <a:ext cx="11272148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57150">
              <a:bevelT w="57150" h="38100" prst="hardEdge"/>
            </a:sp3d>
          </a:bodyPr>
          <a:lstStyle/>
          <a:p>
            <a:r>
              <a:rPr lang="en-US" sz="6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et Heavy" pitchFamily="50" charset="0"/>
              </a:rPr>
              <a:t>Model Training Setup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DBCB59-1A5B-6856-D9D7-73668869D00C}"/>
              </a:ext>
            </a:extLst>
          </p:cNvPr>
          <p:cNvSpPr txBox="1"/>
          <p:nvPr/>
        </p:nvSpPr>
        <p:spPr>
          <a:xfrm>
            <a:off x="0" y="1924062"/>
            <a:ext cx="6096000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	Training Configuration:</a:t>
            </a:r>
            <a:endParaRPr lang="en-US" sz="2400" b="1" dirty="0">
              <a:solidFill>
                <a:schemeClr val="bg2">
                  <a:lumMod val="75000"/>
                </a:schemeClr>
              </a:solidFill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Optimizer: </a:t>
            </a:r>
            <a:r>
              <a:rPr lang="en-US" sz="2000" dirty="0">
                <a:latin typeface="Garet Book" pitchFamily="50" charset="0"/>
              </a:rPr>
              <a:t>Adam 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Loss Function: </a:t>
            </a:r>
            <a:r>
              <a:rPr lang="en-US" sz="2000" dirty="0">
                <a:latin typeface="Garet Book" pitchFamily="50" charset="0"/>
              </a:rPr>
              <a:t>Binary Cross-Entropy 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Epochs: </a:t>
            </a:r>
            <a:r>
              <a:rPr lang="en-US" sz="2000" dirty="0">
                <a:latin typeface="Garet Book" pitchFamily="50" charset="0"/>
              </a:rPr>
              <a:t>20 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Batch Size: </a:t>
            </a:r>
            <a:r>
              <a:rPr lang="en-US" sz="2000" dirty="0">
                <a:latin typeface="Garet Book" pitchFamily="50" charset="0"/>
              </a:rPr>
              <a:t>From data generator </a:t>
            </a: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Learning Rate:</a:t>
            </a:r>
          </a:p>
          <a:p>
            <a:pPr marL="1485900" lvl="2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Garet Book" pitchFamily="50" charset="0"/>
              </a:rPr>
              <a:t>CNN: 1e-4</a:t>
            </a:r>
          </a:p>
          <a:p>
            <a:pPr marL="1485900" lvl="2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 err="1">
                <a:latin typeface="Garet Book" pitchFamily="50" charset="0"/>
              </a:rPr>
              <a:t>EfficientNet</a:t>
            </a:r>
            <a:r>
              <a:rPr lang="en-US" sz="2000" dirty="0">
                <a:latin typeface="Garet Book" pitchFamily="50" charset="0"/>
              </a:rPr>
              <a:t> (fine-tuning) : 1e-5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E7F575-091B-0D0F-65D4-00F014ABC1BA}"/>
              </a:ext>
            </a:extLst>
          </p:cNvPr>
          <p:cNvSpPr txBox="1"/>
          <p:nvPr/>
        </p:nvSpPr>
        <p:spPr>
          <a:xfrm>
            <a:off x="5761463" y="1924061"/>
            <a:ext cx="6096000" cy="3839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solidFill>
                  <a:schemeClr val="bg2">
                    <a:lumMod val="75000"/>
                  </a:schemeClr>
                </a:solidFill>
                <a:latin typeface="Garet Book" pitchFamily="50" charset="0"/>
              </a:rPr>
              <a:t>	Training Strategy:</a:t>
            </a:r>
            <a:endParaRPr lang="en-US" sz="2400" b="1" dirty="0">
              <a:solidFill>
                <a:schemeClr val="bg2">
                  <a:lumMod val="75000"/>
                </a:schemeClr>
              </a:solidFill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Garet Book" pitchFamily="50" charset="0"/>
              </a:rPr>
              <a:t>EarlyStopping</a:t>
            </a:r>
            <a:r>
              <a:rPr lang="en-US" sz="2000" b="1" dirty="0">
                <a:latin typeface="Garet Book" pitchFamily="50" charset="0"/>
              </a:rPr>
              <a:t> to prevent overfitting </a:t>
            </a:r>
            <a:endParaRPr lang="en-US" sz="2000" dirty="0"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Garet Book" pitchFamily="50" charset="0"/>
              </a:rPr>
              <a:t>ModelCheckpoint</a:t>
            </a:r>
            <a:r>
              <a:rPr lang="en-US" sz="2000" b="1" dirty="0">
                <a:latin typeface="Garet Book" pitchFamily="50" charset="0"/>
              </a:rPr>
              <a:t> to save best model </a:t>
            </a:r>
            <a:endParaRPr lang="en-US" sz="2000" dirty="0"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 err="1">
                <a:latin typeface="Garet Book" pitchFamily="50" charset="0"/>
              </a:rPr>
              <a:t>ReduceLROnPlateau</a:t>
            </a:r>
            <a:r>
              <a:rPr lang="en-US" sz="2000" b="1" dirty="0">
                <a:latin typeface="Garet Book" pitchFamily="50" charset="0"/>
              </a:rPr>
              <a:t> too adjust learning rate </a:t>
            </a:r>
            <a:endParaRPr lang="en-US" sz="2000" dirty="0">
              <a:latin typeface="Garet Book" pitchFamily="50" charset="0"/>
            </a:endParaRPr>
          </a:p>
          <a:p>
            <a:pPr marL="1028700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1" dirty="0">
                <a:latin typeface="Garet Book" pitchFamily="50" charset="0"/>
              </a:rPr>
              <a:t>Validation accuracy monitored </a:t>
            </a:r>
            <a:endParaRPr lang="en-US" sz="2000" dirty="0">
              <a:latin typeface="Garet 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25605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 2013 - 202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2069</TotalTime>
  <Words>400</Words>
  <Application>Microsoft Office PowerPoint</Application>
  <PresentationFormat>Widescreen</PresentationFormat>
  <Paragraphs>187</Paragraphs>
  <Slides>14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Garet Book</vt:lpstr>
      <vt:lpstr>Pirata One</vt:lpstr>
      <vt:lpstr>Arial</vt:lpstr>
      <vt:lpstr>Malibu Sunday Serif</vt:lpstr>
      <vt:lpstr>Garet Heavy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Sample Predictions</vt:lpstr>
      <vt:lpstr>Deployment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 Story Productions @dstoryco</dc:title>
  <dc:creator>D Story Productions @dstoryco</dc:creator>
  <cp:lastModifiedBy>mariam mahmoud</cp:lastModifiedBy>
  <cp:revision>15</cp:revision>
  <dcterms:created xsi:type="dcterms:W3CDTF">2022-12-14T06:22:02Z</dcterms:created>
  <dcterms:modified xsi:type="dcterms:W3CDTF">2025-12-15T18:59:14Z</dcterms:modified>
</cp:coreProperties>
</file>

<file path=docProps/thumbnail.jpeg>
</file>